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5" r:id="rId1"/>
  </p:sldMasterIdLst>
  <p:sldIdLst>
    <p:sldId id="265" r:id="rId2"/>
    <p:sldId id="294" r:id="rId3"/>
    <p:sldId id="289" r:id="rId4"/>
    <p:sldId id="290" r:id="rId5"/>
    <p:sldId id="291" r:id="rId6"/>
    <p:sldId id="274" r:id="rId7"/>
    <p:sldId id="281" r:id="rId8"/>
    <p:sldId id="277" r:id="rId9"/>
    <p:sldId id="278" r:id="rId10"/>
    <p:sldId id="295" r:id="rId11"/>
    <p:sldId id="292" r:id="rId12"/>
    <p:sldId id="293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603" autoAdjust="0"/>
    <p:restoredTop sz="94624" autoAdjust="0"/>
  </p:normalViewPr>
  <p:slideViewPr>
    <p:cSldViewPr>
      <p:cViewPr varScale="1">
        <p:scale>
          <a:sx n="71" d="100"/>
          <a:sy n="71" d="100"/>
        </p:scale>
        <p:origin x="1434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41616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30851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8854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17.09.2021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82651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17.09.2021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80988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17.09.2021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06653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17.09.2021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41664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17.09.2021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93653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17.09.2021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5766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62182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907540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17.09.2021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66439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17.09.2021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62413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17.09.2021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53667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41322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37788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749"/>
            <a:ext cx="1952272" cy="6852504"/>
            <a:chOff x="6627813" y="196102"/>
            <a:chExt cx="1952625" cy="5677649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6102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17.09.2021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56041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6" r:id="rId1"/>
    <p:sldLayoutId id="2147483817" r:id="rId2"/>
    <p:sldLayoutId id="2147483818" r:id="rId3"/>
    <p:sldLayoutId id="2147483819" r:id="rId4"/>
    <p:sldLayoutId id="2147483820" r:id="rId5"/>
    <p:sldLayoutId id="2147483821" r:id="rId6"/>
    <p:sldLayoutId id="2147483822" r:id="rId7"/>
    <p:sldLayoutId id="2147483823" r:id="rId8"/>
    <p:sldLayoutId id="2147483824" r:id="rId9"/>
    <p:sldLayoutId id="2147483825" r:id="rId10"/>
    <p:sldLayoutId id="2147483826" r:id="rId11"/>
    <p:sldLayoutId id="2147483827" r:id="rId12"/>
    <p:sldLayoutId id="2147483828" r:id="rId13"/>
    <p:sldLayoutId id="2147483829" r:id="rId14"/>
    <p:sldLayoutId id="2147483830" r:id="rId15"/>
    <p:sldLayoutId id="214748383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Зимнее содержание дорог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79274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700808"/>
            <a:ext cx="8280920" cy="3168352"/>
          </a:xfrm>
        </p:spPr>
        <p:txBody>
          <a:bodyPr>
            <a:noAutofit/>
          </a:bodyPr>
          <a:lstStyle/>
          <a:p>
            <a:pPr algn="ctr"/>
            <a:r>
              <a:rPr lang="ru-RU" sz="4800" dirty="0" smtClean="0"/>
              <a:t>Тема </a:t>
            </a:r>
            <a:r>
              <a:rPr lang="ru-RU" sz="4800" dirty="0"/>
              <a:t>1. Лекция 1 Особенности зимнего содержания автомобильных дорог</a:t>
            </a:r>
          </a:p>
        </p:txBody>
      </p:sp>
    </p:spTree>
    <p:extLst>
      <p:ext uri="{BB962C8B-B14F-4D97-AF65-F5344CB8AC3E}">
        <p14:creationId xmlns:p14="http://schemas.microsoft.com/office/powerpoint/2010/main" val="34917476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2"/>
          <p:cNvSpPr>
            <a:spLocks noChangeArrowheads="1"/>
          </p:cNvSpPr>
          <p:nvPr/>
        </p:nvSpPr>
        <p:spPr bwMode="auto">
          <a:xfrm>
            <a:off x="1187624" y="764704"/>
            <a:ext cx="8672513" cy="289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ru-RU" sz="2000" b="1" dirty="0"/>
              <a:t>     Зимнее содержание</a:t>
            </a:r>
            <a:r>
              <a:rPr lang="ru-RU" sz="2000" dirty="0"/>
              <a:t> - комплекс мероприятий, который включает в себя:</a:t>
            </a:r>
          </a:p>
          <a:p>
            <a:pPr>
              <a:defRPr/>
            </a:pPr>
            <a:r>
              <a:rPr lang="ru-RU" sz="2000" dirty="0"/>
              <a:t>      - защиту дорог от снежных заносов; </a:t>
            </a:r>
          </a:p>
          <a:p>
            <a:pPr>
              <a:defRPr/>
            </a:pPr>
            <a:r>
              <a:rPr lang="ru-RU" sz="2000" dirty="0"/>
              <a:t>     - очистку дорог от снега; </a:t>
            </a:r>
          </a:p>
          <a:p>
            <a:pPr>
              <a:defRPr/>
            </a:pPr>
            <a:r>
              <a:rPr lang="ru-RU" sz="2000" dirty="0"/>
              <a:t>     - борьбу с зимней скользкостью;</a:t>
            </a:r>
          </a:p>
          <a:p>
            <a:pPr>
              <a:defRPr/>
            </a:pPr>
            <a:r>
              <a:rPr lang="ru-RU" sz="2000" dirty="0"/>
              <a:t>     - защиту дорог от лавин; </a:t>
            </a:r>
          </a:p>
          <a:p>
            <a:pPr>
              <a:defRPr/>
            </a:pPr>
            <a:r>
              <a:rPr lang="ru-RU" sz="2000" dirty="0"/>
              <a:t>     - борьбу с наледями.</a:t>
            </a:r>
          </a:p>
          <a:p>
            <a:pPr marL="285750" indent="-285750">
              <a:buFontTx/>
              <a:buChar char="-"/>
              <a:defRPr/>
            </a:pPr>
            <a:endParaRPr lang="ru-RU" sz="1400" dirty="0"/>
          </a:p>
          <a:p>
            <a:pPr>
              <a:defRPr/>
            </a:pPr>
            <a:r>
              <a:rPr lang="ru-RU" sz="1400" dirty="0" smtClean="0"/>
              <a:t>.</a:t>
            </a:r>
            <a:endParaRPr lang="ru-RU" sz="1400" dirty="0"/>
          </a:p>
          <a:p>
            <a:pPr>
              <a:defRPr/>
            </a:pPr>
            <a:r>
              <a:rPr lang="kk-KZ" sz="1400" dirty="0" smtClean="0"/>
              <a:t>+</a:t>
            </a:r>
            <a:endParaRPr lang="ru-RU" sz="14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3284984"/>
            <a:ext cx="8136904" cy="33250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4000794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 </a:t>
            </a:r>
            <a:r>
              <a:rPr lang="ru-RU" b="1" dirty="0"/>
              <a:t>Цель зимнего содержания  автодорог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45201" y="1886327"/>
            <a:ext cx="6591985" cy="3777622"/>
          </a:xfrm>
        </p:spPr>
        <p:txBody>
          <a:bodyPr/>
          <a:lstStyle/>
          <a:p>
            <a:pPr>
              <a:defRPr/>
            </a:pPr>
            <a:r>
              <a:rPr lang="ru-RU" sz="2000" dirty="0"/>
              <a:t>обеспечить бесперебойное и безопасное движение по ним  транспортных средств.  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600" y="2852936"/>
            <a:ext cx="7200800" cy="33390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8028796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Факторы, влияющие на состояние поверхности дорог и условия движения зимой</a:t>
            </a:r>
            <a:r>
              <a:rPr lang="ru-RU" dirty="0"/>
              <a:t>:</a:t>
            </a:r>
            <a:br>
              <a:rPr lang="ru-RU" dirty="0"/>
            </a:b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148064" y="2348880"/>
            <a:ext cx="4283968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dirty="0" smtClean="0"/>
              <a:t>- </a:t>
            </a:r>
            <a:r>
              <a:rPr lang="ru-RU" dirty="0"/>
              <a:t>отрицательная температура воздуха;</a:t>
            </a:r>
          </a:p>
          <a:p>
            <a:pPr>
              <a:defRPr/>
            </a:pPr>
            <a:r>
              <a:rPr lang="ru-RU" dirty="0"/>
              <a:t>     -  ветер;</a:t>
            </a:r>
          </a:p>
          <a:p>
            <a:pPr>
              <a:defRPr/>
            </a:pPr>
            <a:r>
              <a:rPr lang="ru-RU" dirty="0"/>
              <a:t>     - снегопад;</a:t>
            </a:r>
          </a:p>
          <a:p>
            <a:pPr>
              <a:defRPr/>
            </a:pPr>
            <a:r>
              <a:rPr lang="ru-RU" dirty="0"/>
              <a:t>     - метели;</a:t>
            </a:r>
          </a:p>
          <a:p>
            <a:pPr>
              <a:defRPr/>
            </a:pPr>
            <a:r>
              <a:rPr lang="ru-RU" dirty="0"/>
              <a:t>     - гололёд;</a:t>
            </a:r>
          </a:p>
          <a:p>
            <a:pPr>
              <a:defRPr/>
            </a:pPr>
            <a:r>
              <a:rPr lang="ru-RU" dirty="0"/>
              <a:t>     - ограниченная метеорологическая видимость;</a:t>
            </a:r>
          </a:p>
          <a:p>
            <a:pPr>
              <a:defRPr/>
            </a:pPr>
            <a:r>
              <a:rPr lang="ru-RU" dirty="0"/>
              <a:t>     - сочетания этих факторов;</a:t>
            </a:r>
          </a:p>
          <a:p>
            <a:pPr>
              <a:defRPr/>
            </a:pPr>
            <a:r>
              <a:rPr lang="ru-RU" dirty="0"/>
              <a:t>     - образование и сход снежных лавин (горных районах). 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5" y="2348880"/>
            <a:ext cx="4320480" cy="33249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0900448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2"/>
          <p:cNvSpPr txBox="1">
            <a:spLocks/>
          </p:cNvSpPr>
          <p:nvPr/>
        </p:nvSpPr>
        <p:spPr>
          <a:xfrm>
            <a:off x="971600" y="404664"/>
            <a:ext cx="7567695" cy="634015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3500" kern="1200" cap="all" baseline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 smtClean="0"/>
              <a:t>Вероятность образования скользкости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3734180" y="1763524"/>
            <a:ext cx="2042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/>
              <a:t>Снежный накат</a:t>
            </a:r>
            <a:endParaRPr lang="ru-RU" b="1" dirty="0"/>
          </a:p>
        </p:txBody>
      </p:sp>
      <p:sp>
        <p:nvSpPr>
          <p:cNvPr id="5" name="TextBox 4"/>
          <p:cNvSpPr txBox="1"/>
          <p:nvPr/>
        </p:nvSpPr>
        <p:spPr>
          <a:xfrm>
            <a:off x="898283" y="2151315"/>
            <a:ext cx="754244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/>
              <a:t>Выпадение снега при температуре от -0 </a:t>
            </a:r>
            <a:r>
              <a:rPr lang="ru-RU" dirty="0"/>
              <a:t>°С до -6 °</a:t>
            </a:r>
            <a:r>
              <a:rPr lang="ru-RU" dirty="0" smtClean="0"/>
              <a:t>С</a:t>
            </a:r>
          </a:p>
          <a:p>
            <a:pPr algn="ctr"/>
            <a:r>
              <a:rPr lang="ru-RU" dirty="0"/>
              <a:t>При температуре от -6°С до -10°С и влажности более 90%</a:t>
            </a:r>
          </a:p>
          <a:p>
            <a:pPr algn="ctr"/>
            <a:r>
              <a:rPr lang="ru-RU" dirty="0" smtClean="0"/>
              <a:t>При положительных температурах и интенсивности снегопада</a:t>
            </a:r>
          </a:p>
          <a:p>
            <a:pPr algn="ctr"/>
            <a:r>
              <a:rPr lang="ru-RU" dirty="0" smtClean="0"/>
              <a:t>более 0,6 мм/час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3965013" y="3456414"/>
            <a:ext cx="15808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/>
              <a:t>Гололедица</a:t>
            </a:r>
            <a:endParaRPr lang="ru-RU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1481766" y="3785601"/>
            <a:ext cx="657263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/>
              <a:t>Устойчивое повышение атмосферного давления</a:t>
            </a:r>
          </a:p>
          <a:p>
            <a:pPr algn="ctr"/>
            <a:r>
              <a:rPr lang="ru-RU" dirty="0" smtClean="0"/>
              <a:t>Установление ясной погоды после выпадения осадков</a:t>
            </a:r>
          </a:p>
          <a:p>
            <a:pPr algn="ctr"/>
            <a:r>
              <a:rPr lang="ru-RU" dirty="0" smtClean="0"/>
              <a:t>Понижение относительной влажности воздуха</a:t>
            </a:r>
          </a:p>
          <a:p>
            <a:pPr algn="ctr"/>
            <a:r>
              <a:rPr lang="ru-RU" dirty="0" smtClean="0"/>
              <a:t>Понижение температуры воздуха от «+» до «-»</a:t>
            </a:r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4187833" y="5085184"/>
            <a:ext cx="11352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/>
              <a:t>Гололед</a:t>
            </a:r>
            <a:endParaRPr lang="ru-RU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762020" y="5480480"/>
            <a:ext cx="801213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/>
              <a:t>Устойчивое падение атмосферного давления</a:t>
            </a:r>
          </a:p>
          <a:p>
            <a:pPr algn="ctr"/>
            <a:r>
              <a:rPr lang="ru-RU" dirty="0" smtClean="0"/>
              <a:t>Устойчивый рост относительной влажности и температуры воздуха</a:t>
            </a:r>
          </a:p>
          <a:p>
            <a:pPr algn="ctr"/>
            <a:r>
              <a:rPr lang="ru-RU" dirty="0" smtClean="0"/>
              <a:t>Возможность выпадения жидких осадков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716673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10666" t="45125" r="8445" b="28208"/>
          <a:stretch/>
        </p:blipFill>
        <p:spPr>
          <a:xfrm>
            <a:off x="621416" y="2420888"/>
            <a:ext cx="7917879" cy="2088233"/>
          </a:xfrm>
          <a:prstGeom prst="rect">
            <a:avLst/>
          </a:prstGeom>
        </p:spPr>
      </p:pic>
      <p:sp>
        <p:nvSpPr>
          <p:cNvPr id="3" name="Заголовок 2"/>
          <p:cNvSpPr txBox="1">
            <a:spLocks/>
          </p:cNvSpPr>
          <p:nvPr/>
        </p:nvSpPr>
        <p:spPr>
          <a:xfrm>
            <a:off x="971600" y="404664"/>
            <a:ext cx="7567695" cy="634015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3500" kern="1200" cap="all" baseline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 smtClean="0"/>
              <a:t>Требования к зимнему содержанию по скользкости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823688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2"/>
          <p:cNvSpPr txBox="1">
            <a:spLocks/>
          </p:cNvSpPr>
          <p:nvPr/>
        </p:nvSpPr>
        <p:spPr>
          <a:xfrm>
            <a:off x="971600" y="332656"/>
            <a:ext cx="7567695" cy="634015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3500" kern="1200" cap="all" baseline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 smtClean="0"/>
              <a:t>Способы борьбы со скользкостью</a:t>
            </a:r>
            <a:endParaRPr lang="ru-RU" dirty="0"/>
          </a:p>
        </p:txBody>
      </p:sp>
      <p:pic>
        <p:nvPicPr>
          <p:cNvPr id="1026" name="Picture 2" descr="http://www.nermz.ru/images/8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011" y="5243311"/>
            <a:ext cx="1805302" cy="12035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cityflot.ru/images/photos/images/96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011" y="2806128"/>
            <a:ext cx="1805302" cy="1339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www.uralst.ru/cat/1204/tmg3a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4287" y="5243311"/>
            <a:ext cx="2761049" cy="12035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www.specdormas.narod.ru/images/auto02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5668" y="2806127"/>
            <a:ext cx="3086493" cy="1339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807164" y="1658553"/>
            <a:ext cx="18053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/>
              <a:t>Фрикционный</a:t>
            </a:r>
            <a:endParaRPr lang="ru-RU" b="1" dirty="0"/>
          </a:p>
        </p:txBody>
      </p:sp>
      <p:sp>
        <p:nvSpPr>
          <p:cNvPr id="8" name="TextBox 7"/>
          <p:cNvSpPr txBox="1"/>
          <p:nvPr/>
        </p:nvSpPr>
        <p:spPr>
          <a:xfrm>
            <a:off x="878240" y="1990801"/>
            <a:ext cx="16209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/>
              <a:t>Химический</a:t>
            </a:r>
            <a:endParaRPr lang="ru-RU" b="1" dirty="0"/>
          </a:p>
        </p:txBody>
      </p:sp>
      <p:sp>
        <p:nvSpPr>
          <p:cNvPr id="9" name="TextBox 8"/>
          <p:cNvSpPr txBox="1"/>
          <p:nvPr/>
        </p:nvSpPr>
        <p:spPr>
          <a:xfrm>
            <a:off x="287792" y="2339973"/>
            <a:ext cx="28440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/>
              <a:t>Химико-фрикционный</a:t>
            </a:r>
            <a:endParaRPr lang="ru-RU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4355976" y="1988790"/>
            <a:ext cx="28745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/>
              <a:t>Химико-механический</a:t>
            </a:r>
            <a:endParaRPr lang="ru-RU" b="1" dirty="0"/>
          </a:p>
        </p:txBody>
      </p:sp>
      <p:pic>
        <p:nvPicPr>
          <p:cNvPr id="11" name="Picture 4" descr="http://cityflot.ru/images/photos/images/96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2806127"/>
            <a:ext cx="1805302" cy="1339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583751" y="4788603"/>
            <a:ext cx="19207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/>
              <a:t>Механический</a:t>
            </a:r>
            <a:endParaRPr lang="ru-RU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3361082" y="4788603"/>
            <a:ext cx="12474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/>
              <a:t>Тепловой</a:t>
            </a:r>
            <a:endParaRPr lang="ru-RU" b="1" dirty="0"/>
          </a:p>
        </p:txBody>
      </p:sp>
      <p:pic>
        <p:nvPicPr>
          <p:cNvPr id="1034" name="Picture 10" descr="http://instroi21vek.ru/images/asf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5243311"/>
            <a:ext cx="2218786" cy="12035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http://cityflot.ru/images/photos/images/963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5668" y="5243311"/>
            <a:ext cx="1621605" cy="12035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5780818" y="4788603"/>
            <a:ext cx="24961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/>
              <a:t>Профилактический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4732497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2"/>
          <p:cNvSpPr txBox="1">
            <a:spLocks/>
          </p:cNvSpPr>
          <p:nvPr/>
        </p:nvSpPr>
        <p:spPr>
          <a:xfrm>
            <a:off x="971600" y="332656"/>
            <a:ext cx="7567695" cy="634015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3500" kern="1200" cap="all" baseline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 err="1" smtClean="0"/>
              <a:t>Противогололедные</a:t>
            </a:r>
            <a:r>
              <a:rPr lang="ru-RU" dirty="0" smtClean="0"/>
              <a:t> материалы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1628800"/>
            <a:ext cx="8235501" cy="4392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81612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15616" y="116632"/>
            <a:ext cx="7848872" cy="70173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altLang="ru-RU" b="1" dirty="0"/>
              <a:t>Меры, предпринимаемые при зимнем содержании автодорог</a:t>
            </a:r>
            <a:r>
              <a:rPr lang="ru-RU" altLang="ru-RU" dirty="0"/>
              <a:t>:</a:t>
            </a:r>
          </a:p>
          <a:p>
            <a:pPr algn="just"/>
            <a:endParaRPr lang="ru-RU" altLang="ru-RU" b="1" dirty="0"/>
          </a:p>
          <a:p>
            <a:pPr algn="just"/>
            <a:r>
              <a:rPr lang="ru-RU" altLang="ru-RU" b="1" dirty="0"/>
              <a:t>     1. Профилактические. Цель: </a:t>
            </a:r>
            <a:r>
              <a:rPr lang="ru-RU" altLang="ru-RU" dirty="0"/>
              <a:t>не допустить (максимально ослабить) образование снежных и ледяных отложений на дороге. </a:t>
            </a:r>
          </a:p>
          <a:p>
            <a:pPr algn="just"/>
            <a:r>
              <a:rPr lang="ru-RU" altLang="ru-RU" dirty="0"/>
              <a:t>      Это:</a:t>
            </a:r>
          </a:p>
          <a:p>
            <a:pPr algn="just"/>
            <a:r>
              <a:rPr lang="ru-RU" altLang="ru-RU" dirty="0"/>
              <a:t>     - уменьшение </a:t>
            </a:r>
            <a:r>
              <a:rPr lang="ru-RU" altLang="ru-RU" dirty="0" err="1"/>
              <a:t>снегозаносимости</a:t>
            </a:r>
            <a:r>
              <a:rPr lang="ru-RU" altLang="ru-RU" dirty="0"/>
              <a:t> дорог;</a:t>
            </a:r>
          </a:p>
          <a:p>
            <a:pPr algn="just"/>
            <a:r>
              <a:rPr lang="ru-RU" altLang="ru-RU" dirty="0"/>
              <a:t>     - профилактическая обработка покрытий </a:t>
            </a:r>
            <a:r>
              <a:rPr lang="ru-RU" altLang="ru-RU" dirty="0" err="1"/>
              <a:t>противогололедными</a:t>
            </a:r>
            <a:r>
              <a:rPr lang="ru-RU" altLang="ru-RU" dirty="0"/>
              <a:t> веществами и др.;</a:t>
            </a:r>
          </a:p>
          <a:p>
            <a:pPr algn="just"/>
            <a:endParaRPr lang="ru-RU" altLang="ru-RU" dirty="0"/>
          </a:p>
          <a:p>
            <a:pPr algn="just"/>
            <a:r>
              <a:rPr lang="ru-RU" altLang="ru-RU" b="1" dirty="0"/>
              <a:t>     2. Защитные </a:t>
            </a:r>
            <a:r>
              <a:rPr lang="ru-RU" altLang="ru-RU" dirty="0"/>
              <a:t>.</a:t>
            </a:r>
            <a:r>
              <a:rPr lang="ru-RU" altLang="ru-RU" b="1" dirty="0"/>
              <a:t> Цель: </a:t>
            </a:r>
            <a:r>
              <a:rPr lang="ru-RU" altLang="ru-RU" dirty="0"/>
              <a:t>преградить доступ к дороге снега и льда, поступающего с прилегающей местности,  и защитить дорогу от:</a:t>
            </a:r>
          </a:p>
          <a:p>
            <a:pPr algn="just"/>
            <a:r>
              <a:rPr lang="ru-RU" altLang="ru-RU" dirty="0"/>
              <a:t>      - </a:t>
            </a:r>
            <a:r>
              <a:rPr lang="ru-RU" altLang="ru-RU" dirty="0" err="1"/>
              <a:t>метелевого</a:t>
            </a:r>
            <a:r>
              <a:rPr lang="ru-RU" altLang="ru-RU" dirty="0"/>
              <a:t> переноса;</a:t>
            </a:r>
          </a:p>
          <a:p>
            <a:pPr algn="just"/>
            <a:r>
              <a:rPr lang="ru-RU" altLang="ru-RU" dirty="0"/>
              <a:t>     - снежных лавин;</a:t>
            </a:r>
          </a:p>
          <a:p>
            <a:pPr algn="just"/>
            <a:r>
              <a:rPr lang="ru-RU" altLang="ru-RU" dirty="0"/>
              <a:t>     - льда. </a:t>
            </a:r>
          </a:p>
          <a:p>
            <a:pPr algn="just"/>
            <a:r>
              <a:rPr lang="ru-RU" altLang="ru-RU" dirty="0"/>
              <a:t>      Критерий качества снегозащиты - полное исключение отложений </a:t>
            </a:r>
            <a:r>
              <a:rPr lang="ru-RU" altLang="ru-RU" dirty="0" err="1"/>
              <a:t>метелевого</a:t>
            </a:r>
            <a:r>
              <a:rPr lang="ru-RU" altLang="ru-RU" dirty="0"/>
              <a:t> снега на дорогах так, чтобы для патрульной снегоочистки оставалось только удаление снега, выпадающего во время снегопадов.</a:t>
            </a:r>
          </a:p>
          <a:p>
            <a:pPr algn="just"/>
            <a:endParaRPr lang="ru-RU" altLang="ru-RU" dirty="0">
              <a:solidFill>
                <a:srgbClr val="FF0000"/>
              </a:solidFill>
            </a:endParaRPr>
          </a:p>
          <a:p>
            <a:pPr algn="just"/>
            <a:r>
              <a:rPr lang="ru-RU" altLang="ru-RU" b="1" dirty="0">
                <a:solidFill>
                  <a:srgbClr val="FF0000"/>
                </a:solidFill>
              </a:rPr>
              <a:t>    </a:t>
            </a:r>
            <a:r>
              <a:rPr lang="ru-RU" altLang="ru-RU" dirty="0">
                <a:solidFill>
                  <a:srgbClr val="FF0000"/>
                </a:solidFill>
              </a:rPr>
              <a:t> </a:t>
            </a:r>
            <a:r>
              <a:rPr lang="ru-RU" altLang="ru-RU" b="1" dirty="0"/>
              <a:t>3. Меры по удалению </a:t>
            </a:r>
            <a:r>
              <a:rPr lang="ru-RU" altLang="ru-RU" dirty="0"/>
              <a:t>уже возникших снежных и ледяных отложений (очистка дорог от снега и льда), а также по уменьшению их воздействия на автомобильное движение (обработка обледеневшей поверхности дороги материалами, повышающими коэффициент сцепления шин с покрытием).</a:t>
            </a:r>
          </a:p>
          <a:p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133651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15616" y="1340768"/>
            <a:ext cx="7704856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400" b="1" dirty="0" smtClean="0">
                <a:latin typeface="Arial" charset="0"/>
              </a:rPr>
              <a:t>Список литературы :</a:t>
            </a:r>
            <a:endParaRPr lang="ru-RU" b="1" u="sng" dirty="0" smtClean="0">
              <a:latin typeface="Arial" charset="0"/>
            </a:endParaRPr>
          </a:p>
          <a:p>
            <a:pPr>
              <a:defRPr/>
            </a:pPr>
            <a:endParaRPr lang="ru-RU" b="1" u="sng" dirty="0">
              <a:latin typeface="Arial" charset="0"/>
            </a:endParaRPr>
          </a:p>
          <a:p>
            <a:pPr>
              <a:defRPr/>
            </a:pPr>
            <a:r>
              <a:rPr lang="ru-RU" b="1" dirty="0">
                <a:latin typeface="Arial" charset="0"/>
              </a:rPr>
              <a:t>          </a:t>
            </a:r>
            <a:r>
              <a:rPr lang="ru-RU" b="1" dirty="0"/>
              <a:t> 1. Васильев А.П</a:t>
            </a:r>
            <a:r>
              <a:rPr lang="ru-RU" dirty="0"/>
              <a:t>. Эксплуатация автомобильных дорог: в 2 т. Том 1.М.; Издательский центр «Академия», 2011.- 320 с.</a:t>
            </a:r>
          </a:p>
          <a:p>
            <a:pPr>
              <a:defRPr/>
            </a:pPr>
            <a:r>
              <a:rPr lang="ru-RU" b="1" dirty="0"/>
              <a:t>           2. Васильев А.П. и др. </a:t>
            </a:r>
            <a:r>
              <a:rPr lang="ru-RU" dirty="0"/>
              <a:t>Строительство и реконструкция автомобильных дорог: Справочная энциклопедия дорожника (СЭД). Т. </a:t>
            </a:r>
            <a:r>
              <a:rPr lang="en-US" dirty="0"/>
              <a:t>I</a:t>
            </a:r>
            <a:r>
              <a:rPr lang="ru-RU" dirty="0"/>
              <a:t>  М.: </a:t>
            </a:r>
            <a:r>
              <a:rPr lang="ru-RU" dirty="0" err="1"/>
              <a:t>Информавтодор</a:t>
            </a:r>
            <a:r>
              <a:rPr lang="ru-RU" dirty="0"/>
              <a:t>, 2015.</a:t>
            </a:r>
          </a:p>
        </p:txBody>
      </p:sp>
    </p:spTree>
    <p:extLst>
      <p:ext uri="{BB962C8B-B14F-4D97-AF65-F5344CB8AC3E}">
        <p14:creationId xmlns:p14="http://schemas.microsoft.com/office/powerpoint/2010/main" val="818074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07704" y="1124744"/>
            <a:ext cx="756084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Контрольные вопросы:</a:t>
            </a:r>
          </a:p>
          <a:p>
            <a:endParaRPr lang="ru-RU" sz="2400" dirty="0"/>
          </a:p>
          <a:p>
            <a:pPr marL="342900" indent="-342900">
              <a:buAutoNum type="arabicPeriod"/>
            </a:pPr>
            <a:r>
              <a:rPr lang="kk-KZ" sz="2400" dirty="0" smtClean="0"/>
              <a:t>Что такое зимнее сожержание АД?</a:t>
            </a:r>
          </a:p>
          <a:p>
            <a:pPr marL="342900" indent="-342900">
              <a:buAutoNum type="arabicPeriod"/>
            </a:pPr>
            <a:r>
              <a:rPr lang="kk-KZ" sz="2400" dirty="0" smtClean="0"/>
              <a:t>Какие способы сушествуют борьбы со скольскостью?</a:t>
            </a:r>
          </a:p>
          <a:p>
            <a:pPr marL="342900" indent="-342900">
              <a:buAutoNum type="arabicPeriod"/>
            </a:pPr>
            <a:r>
              <a:rPr lang="kk-KZ" sz="2400" dirty="0" smtClean="0"/>
              <a:t>Какие вы знаете противо гололедные материалы? 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628305514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1CACE3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2001</TotalTime>
  <Words>472</Words>
  <Application>Microsoft Office PowerPoint</Application>
  <PresentationFormat>Экран (4:3)</PresentationFormat>
  <Paragraphs>70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6" baseType="lpstr">
      <vt:lpstr>Arial</vt:lpstr>
      <vt:lpstr>Century Gothic</vt:lpstr>
      <vt:lpstr>Wingdings 3</vt:lpstr>
      <vt:lpstr>Легкий дым</vt:lpstr>
      <vt:lpstr>Зимнее содержание дорог</vt:lpstr>
      <vt:lpstr>Тема 1. Лекция 1 Особенности зимнего содержания автомобильных дорог</vt:lpstr>
      <vt:lpstr>Презентация PowerPoint</vt:lpstr>
      <vt:lpstr> Цель зимнего содержания  автодорог</vt:lpstr>
      <vt:lpstr>Факторы, влияющие на состояние поверхности дорог и условия движения зимой: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Условия Эксплуатации дорожных конструкций</dc:title>
  <dc:creator>svkube</dc:creator>
  <cp:lastModifiedBy>Asus</cp:lastModifiedBy>
  <cp:revision>74</cp:revision>
  <dcterms:created xsi:type="dcterms:W3CDTF">2014-09-03T06:40:38Z</dcterms:created>
  <dcterms:modified xsi:type="dcterms:W3CDTF">2021-09-17T15:58:47Z</dcterms:modified>
</cp:coreProperties>
</file>